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691"/>
  </p:normalViewPr>
  <p:slideViewPr>
    <p:cSldViewPr snapToGrid="0">
      <p:cViewPr varScale="1">
        <p:scale>
          <a:sx n="169" d="100"/>
          <a:sy n="169" d="100"/>
        </p:scale>
        <p:origin x="216" y="2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44AA-3EC0-05F0-398A-24BDFCFE6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C5715-2709-FDF7-244D-D75DA89E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5541F-C937-090C-6160-ED43E1A0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389E5-B8AD-A05C-20FD-25CDF768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136C7-A866-BE47-3674-25D182C4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5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24ED7-97ED-2FC2-DD6B-6350DB2D2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3D2A7-0126-8436-8426-1D85C2AD8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22861-87A8-FF77-090F-23FD215E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64EC5-005A-1EC6-17FC-97A0F5660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5A298-9D06-8D85-3979-3E182F69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9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E94CDF-9716-2F75-BF7B-4AE990214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114C5-717E-70B5-2935-11C600816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8C283-9745-1B6F-C9C7-111F4D98B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8C59F-D846-3386-A119-17F7582A1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459A8-0FD7-792C-B846-BC7BD6B9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6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0D44-A6EE-8C3B-8488-1F13BBABC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F5C98-572D-E77B-89C1-5BF2A1BCE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A1CFC-C164-2F6E-4074-1D55BFDDE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30EA2-2227-0E72-8CCF-8ADEA7EF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716A8-2AC1-6271-BADB-11DE6662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5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C7215-3738-0D82-72E8-FEF48063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CC2F8-7E63-B4DF-4209-90728FD44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9BFE5-3C76-9CF1-3604-C4160C3B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E2A43-078E-5A75-D077-D5224755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7A94A-3779-82FB-0AFB-B662B2A2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2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3DD8-F989-F78B-2A64-1C600EAF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D5931-1A79-7DF1-7DEC-5A3338839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1C2CE-269D-4669-34BF-33C3D8B71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E73DC-C1C1-5C66-743B-B86003FC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EC66D-5D69-4C18-32C2-E1C75686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613F3-5464-1179-83A1-3DDF76A6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5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A75A-8CEA-861E-D33B-7C7235A1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F38ED-912C-8210-4959-651F3C31C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A852A-7331-6AB4-7D40-78BE36829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65DF0-1C33-76F8-C654-05FB36767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03D6A-BE7F-EF46-17A3-CED52895B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064DD-30DF-1206-6C03-028F6120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A643E-606E-28F1-8F7F-B1B753E51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2781D-7A7D-9862-0DD9-144CEA1A0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5566-27BC-A968-624C-ACA78A20A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E4DC4-0E7E-3049-9DD3-02B6A288B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13D9E-13C7-6F96-FF1E-A5CB1A095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855DB-DFC9-1EC9-0ADA-275714E0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4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E6487-D0AE-F7E0-382F-7EAE01CA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53E0F7-0CF2-413D-D354-8A556407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EF664-B099-8B31-9BA8-1CB1F58C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2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14D90-441B-91A3-FB10-634914673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74AAB-C1DA-2B4E-7663-173B4D58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112FA-B5F3-A268-22EE-87B10573E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F6392-3302-0341-A486-781AF4FD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C6FA6-30DF-514F-7CB0-020178685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CE7EA-752D-C0AE-13BB-15D7A605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9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E942-67CA-CC37-3161-EF8FF20D1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62FEF5-7771-C226-0AE4-503BB9E3E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D1E62-94A1-3109-6636-013633D4E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D61D6-5D19-1895-4E93-8C898A56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D7167-E1E7-7F33-C3C7-82CBAFF31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4CD04-EB69-1375-5866-18CF26C9F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9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23B57-DDE7-4AF4-DE38-8F2514866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1687F-8EAD-F6EC-F89E-E1F0FD741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4FE31-0AEF-97B8-10A3-8A031E4DE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DC1A27-7E60-E84B-BDC9-0C444B0680BF}" type="datetimeFigureOut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7F9E0-77FC-919B-F869-887F0E07A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542DE-D138-E317-3F5D-792544724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717834-C094-2349-81ED-393227378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3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iking Mount Ferguson in Gabbs Valley Range BLM, Nevada">
            <a:extLst>
              <a:ext uri="{FF2B5EF4-FFF2-40B4-BE49-F238E27FC236}">
                <a16:creationId xmlns:a16="http://schemas.microsoft.com/office/drawing/2014/main" id="{51D5AAD9-2EEF-8FFF-D505-8F1F1B4E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9" r="-1" b="-1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41A7A-AD83-BAB2-ECCE-B3C89A69B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5100">
                <a:solidFill>
                  <a:schemeClr val="bg1"/>
                </a:solidFill>
              </a:rPr>
              <a:t>The Gabbs Valley Range- A Well Exposed Segment of the Walker Lane in West-Central Nevada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64BB9-3352-6B79-8362-A6B7419F0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Paper by Ekren &amp; Byers (1984)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Presentation by Solomon Feinstein</a:t>
            </a:r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1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A44C-1EE0-10A8-2667-68895B62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 how </a:t>
            </a:r>
            <a:r>
              <a:rPr lang="en-US" dirty="0" err="1"/>
              <a:t>F’d</a:t>
            </a:r>
            <a:r>
              <a:rPr lang="en-US" dirty="0"/>
              <a:t> up is the </a:t>
            </a:r>
            <a:r>
              <a:rPr lang="en-US" dirty="0" err="1"/>
              <a:t>Gabbs</a:t>
            </a:r>
            <a:r>
              <a:rPr lang="en-US" dirty="0"/>
              <a:t> Valley Range? </a:t>
            </a:r>
            <a:r>
              <a:rPr lang="en-US" sz="2800" dirty="0"/>
              <a:t>(and by </a:t>
            </a:r>
            <a:r>
              <a:rPr lang="en-US" sz="2800" dirty="0" err="1"/>
              <a:t>F’d</a:t>
            </a:r>
            <a:r>
              <a:rPr lang="en-US" sz="2800" dirty="0"/>
              <a:t> up I mean Faulted Up, of course…)</a:t>
            </a:r>
          </a:p>
        </p:txBody>
      </p:sp>
    </p:spTree>
    <p:extLst>
      <p:ext uri="{BB962C8B-B14F-4D97-AF65-F5344CB8AC3E}">
        <p14:creationId xmlns:p14="http://schemas.microsoft.com/office/powerpoint/2010/main" val="318025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mountain range&#10;&#10;Description automatically generated">
            <a:extLst>
              <a:ext uri="{FF2B5EF4-FFF2-40B4-BE49-F238E27FC236}">
                <a16:creationId xmlns:a16="http://schemas.microsoft.com/office/drawing/2014/main" id="{038B7464-F4DE-E857-E3B7-01D1D9CDF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310"/>
          <a:stretch/>
        </p:blipFill>
        <p:spPr>
          <a:xfrm rot="5400000">
            <a:off x="2667022" y="-2334513"/>
            <a:ext cx="6857956" cy="1152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7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CAB81-116D-DE30-E75D-3F109F81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84" y="0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F7EEB-F92D-E676-220B-47CC9CE1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591" y="1209124"/>
            <a:ext cx="6242733" cy="5648876"/>
          </a:xfrm>
        </p:spPr>
        <p:txBody>
          <a:bodyPr>
            <a:noAutofit/>
          </a:bodyPr>
          <a:lstStyle/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0000"/>
                </a:solidFill>
                <a:effectLst/>
              </a:rPr>
              <a:t>Conjugate NW trending right-lateral fault system with subordinate NE trending left lateral faults exists in </a:t>
            </a:r>
            <a:r>
              <a:rPr lang="en-US" sz="1900" b="0" i="0" u="none" strike="noStrike" dirty="0" err="1">
                <a:solidFill>
                  <a:srgbClr val="000000"/>
                </a:solidFill>
                <a:effectLst/>
              </a:rPr>
              <a:t>Gabbs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</a:rPr>
              <a:t> Valley Range in Central Walker Lane, beginning activity 25 MA and continuing today.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0000"/>
                </a:solidFill>
                <a:effectLst/>
              </a:rPr>
              <a:t>Detachment Faults 25-15 MA in range where Tertiary Volcanics (29-15 MA) are detached from older Mesozoic Batholith. Strike Slip and Detachment Faulting overlapped in time, but strike-slip faulting continues today &amp; detachment faulting does not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0000"/>
                </a:solidFill>
                <a:effectLst/>
              </a:rPr>
              <a:t>Two types of Normal Faults: </a:t>
            </a:r>
            <a:r>
              <a:rPr lang="en-US" sz="1900" b="0" i="0" u="none" strike="noStrike" dirty="0" err="1">
                <a:solidFill>
                  <a:srgbClr val="000000"/>
                </a:solidFill>
                <a:effectLst/>
              </a:rPr>
              <a:t>Listric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</a:rPr>
              <a:t> Faults associated with the detachment (25-15 MA) and mineralized Normal Faults that probably cut Detachment and </a:t>
            </a:r>
            <a:r>
              <a:rPr lang="en-US" sz="1900" b="0" i="0" u="none" strike="noStrike" dirty="0" err="1">
                <a:solidFill>
                  <a:srgbClr val="000000"/>
                </a:solidFill>
                <a:effectLst/>
              </a:rPr>
              <a:t>Listric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</a:rPr>
              <a:t> Faults and were active from 25 MA to today.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0000"/>
                </a:solidFill>
                <a:effectLst/>
              </a:rPr>
              <a:t>Most </a:t>
            </a:r>
            <a:r>
              <a:rPr lang="en-US" sz="1900" b="0" i="0" u="none" strike="noStrike" dirty="0" err="1">
                <a:solidFill>
                  <a:srgbClr val="000000"/>
                </a:solidFill>
                <a:effectLst/>
              </a:rPr>
              <a:t>listric</a:t>
            </a:r>
            <a:r>
              <a:rPr lang="en-US" sz="1900" b="0" i="0" u="none" strike="noStrike" dirty="0">
                <a:solidFill>
                  <a:srgbClr val="000000"/>
                </a:solidFill>
                <a:effectLst/>
              </a:rPr>
              <a:t> faulting occurred over a 5-10 Million Year Period from ~24-15 MA.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00"/>
                </a:solidFill>
                <a:highlight>
                  <a:srgbClr val="FFFF00"/>
                </a:highlight>
              </a:rPr>
              <a:t>The </a:t>
            </a:r>
            <a:r>
              <a:rPr lang="en-US" sz="19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Gabbs</a:t>
            </a:r>
            <a:r>
              <a:rPr lang="en-US" sz="1900" b="1" dirty="0">
                <a:solidFill>
                  <a:srgbClr val="000000"/>
                </a:solidFill>
                <a:highlight>
                  <a:srgbClr val="FFFF00"/>
                </a:highlight>
              </a:rPr>
              <a:t> Valley Range is an excellent microcosm of the regional tectonic processes in Walker Lane.</a:t>
            </a:r>
            <a:endParaRPr lang="en-US" sz="1900" b="1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</p:txBody>
      </p:sp>
      <p:pic>
        <p:nvPicPr>
          <p:cNvPr id="4" name="Picture 3" descr="A close-up of a map&#10;&#10;Description automatically generated">
            <a:extLst>
              <a:ext uri="{FF2B5EF4-FFF2-40B4-BE49-F238E27FC236}">
                <a16:creationId xmlns:a16="http://schemas.microsoft.com/office/drawing/2014/main" id="{EDCB2332-937C-4C23-A600-11DFDC639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324" y="0"/>
            <a:ext cx="5226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5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DE7C-C7E4-AB3E-A212-1402806DD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F62D1-D7C9-25D4-18BA-64075A178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76" y="1591356"/>
            <a:ext cx="5016849" cy="54593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Located in Central Walker Lane, The </a:t>
            </a:r>
            <a:r>
              <a:rPr lang="en-US" dirty="0" err="1"/>
              <a:t>Gabbs</a:t>
            </a:r>
            <a:r>
              <a:rPr lang="en-US" dirty="0"/>
              <a:t> Valley Range contains several major faults, including:</a:t>
            </a:r>
          </a:p>
          <a:p>
            <a:pPr lvl="1"/>
            <a:r>
              <a:rPr lang="en-US" dirty="0"/>
              <a:t>4 NW-striking right-lateral strike slip faults showing 48-60 km of offset</a:t>
            </a:r>
          </a:p>
          <a:p>
            <a:pPr lvl="1"/>
            <a:r>
              <a:rPr lang="en-US" dirty="0"/>
              <a:t>A network of NE-trending left-lateral faults (conjugates of the RLF’s)</a:t>
            </a:r>
          </a:p>
          <a:p>
            <a:pPr lvl="1"/>
            <a:r>
              <a:rPr lang="en-US" dirty="0"/>
              <a:t>Abundant NW-striking </a:t>
            </a:r>
            <a:r>
              <a:rPr lang="en-US" dirty="0" err="1"/>
              <a:t>Listric</a:t>
            </a:r>
            <a:r>
              <a:rPr lang="en-US" dirty="0"/>
              <a:t> Normal Faults (parallel to RLF’s, down to the west)</a:t>
            </a:r>
          </a:p>
          <a:p>
            <a:pPr lvl="1"/>
            <a:r>
              <a:rPr lang="en-US" dirty="0"/>
              <a:t>Nearly Flat Detachment Faults synchronous with </a:t>
            </a:r>
            <a:r>
              <a:rPr lang="en-US" dirty="0" err="1"/>
              <a:t>Listric</a:t>
            </a:r>
            <a:r>
              <a:rPr lang="en-US" dirty="0"/>
              <a:t> Faults &amp; RLF’s</a:t>
            </a:r>
          </a:p>
          <a:p>
            <a:pPr lvl="1"/>
            <a:r>
              <a:rPr lang="en-US" dirty="0"/>
              <a:t>Steeply dipped Normal Faults (75-80º), some of which are mineralized</a:t>
            </a:r>
          </a:p>
        </p:txBody>
      </p:sp>
      <p:pic>
        <p:nvPicPr>
          <p:cNvPr id="5" name="Picture 4" descr="A map of a mountain range&#10;&#10;Description automatically generated">
            <a:extLst>
              <a:ext uri="{FF2B5EF4-FFF2-40B4-BE49-F238E27FC236}">
                <a16:creationId xmlns:a16="http://schemas.microsoft.com/office/drawing/2014/main" id="{15E8233A-96F5-7C95-BC2F-5DA26176C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049" y="0"/>
            <a:ext cx="6336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5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4F52B-1829-AD7C-C3DF-48EAC9AB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Rocks…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EAB5D-9BE0-0055-2D27-40A10AD96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619516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Oldest rocks in the range are sedimentary rocks from the Triassic &amp; Jurassic (252-145 MA), which were extensively folded and thrusted during the Jurassic</a:t>
            </a:r>
          </a:p>
          <a:p>
            <a:r>
              <a:rPr lang="en-US" dirty="0"/>
              <a:t>The area was then intruded by a large Mesozoic Batholith, related spatially and temporally to the Sierra Nevada Batholith</a:t>
            </a:r>
          </a:p>
          <a:p>
            <a:r>
              <a:rPr lang="en-US" dirty="0"/>
              <a:t>Tertiary volcanism then commenced, lasting from 29-6 MA</a:t>
            </a:r>
          </a:p>
          <a:p>
            <a:r>
              <a:rPr lang="en-US" dirty="0"/>
              <a:t>The excellent exposures of rock in the range reveal faults that are integral to the strike-slip system, including detachment and </a:t>
            </a:r>
            <a:r>
              <a:rPr lang="en-US" dirty="0" err="1"/>
              <a:t>listric</a:t>
            </a:r>
            <a:r>
              <a:rPr lang="en-US" dirty="0"/>
              <a:t> faults</a:t>
            </a:r>
          </a:p>
        </p:txBody>
      </p:sp>
      <p:pic>
        <p:nvPicPr>
          <p:cNvPr id="2050" name="Picture 2" descr="Gabbs Valley Range Wilderness Study Area - Friends of Nevada Wilderness">
            <a:extLst>
              <a:ext uri="{FF2B5EF4-FFF2-40B4-BE49-F238E27FC236}">
                <a16:creationId xmlns:a16="http://schemas.microsoft.com/office/drawing/2014/main" id="{6C84D015-10BD-D87F-5CD4-63815F4F3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16" y="681523"/>
            <a:ext cx="4394217" cy="58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4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A6728AE-DFE4-1F00-4260-5E9EBC6387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633526"/>
              </p:ext>
            </p:extLst>
          </p:nvPr>
        </p:nvGraphicFramePr>
        <p:xfrm>
          <a:off x="-2" y="1188720"/>
          <a:ext cx="7995332" cy="5663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833">
                  <a:extLst>
                    <a:ext uri="{9D8B030D-6E8A-4147-A177-3AD203B41FA5}">
                      <a16:colId xmlns:a16="http://schemas.microsoft.com/office/drawing/2014/main" val="1190180446"/>
                    </a:ext>
                  </a:extLst>
                </a:gridCol>
                <a:gridCol w="1998833">
                  <a:extLst>
                    <a:ext uri="{9D8B030D-6E8A-4147-A177-3AD203B41FA5}">
                      <a16:colId xmlns:a16="http://schemas.microsoft.com/office/drawing/2014/main" val="4151573601"/>
                    </a:ext>
                  </a:extLst>
                </a:gridCol>
                <a:gridCol w="1998833">
                  <a:extLst>
                    <a:ext uri="{9D8B030D-6E8A-4147-A177-3AD203B41FA5}">
                      <a16:colId xmlns:a16="http://schemas.microsoft.com/office/drawing/2014/main" val="984909484"/>
                    </a:ext>
                  </a:extLst>
                </a:gridCol>
                <a:gridCol w="1998833">
                  <a:extLst>
                    <a:ext uri="{9D8B030D-6E8A-4147-A177-3AD203B41FA5}">
                      <a16:colId xmlns:a16="http://schemas.microsoft.com/office/drawing/2014/main" val="843231894"/>
                    </a:ext>
                  </a:extLst>
                </a:gridCol>
              </a:tblGrid>
              <a:tr h="707896">
                <a:tc>
                  <a:txBody>
                    <a:bodyPr/>
                    <a:lstStyle/>
                    <a:p>
                      <a:r>
                        <a:rPr lang="en-US" dirty="0"/>
                        <a:t>Indian Head 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Gumdrop Hills 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Benton Spring 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Petrified Spring Fault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07466"/>
                  </a:ext>
                </a:extLst>
              </a:tr>
              <a:tr h="495527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~4 km of offset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Separates Mesozoic Pluton from Quaternary Alluvium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Extensive erosion of fault scarp suggests last movement was likely during Pleistocene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~9 km of offset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Most displacement occurred before 5.8 MA latite intrusion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Significant because it separates rock unit cut up by </a:t>
                      </a:r>
                      <a:r>
                        <a:rPr lang="en-US" dirty="0" err="1"/>
                        <a:t>listric</a:t>
                      </a:r>
                      <a:r>
                        <a:rPr lang="en-US" dirty="0"/>
                        <a:t> faults on NE but not SW side of 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6.4-16 km of offset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Widest breccia/gouge zone in the range (100+ meters)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Fault is mineralized in some Tertiary Volcanics within 30 m of fault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Springs occur on this 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&gt;16 km of offset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Fault forms scarps and shutter ridges in alluvium, suggesting continued activity today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Showed movement in 1932 Cedar Mountain Earthquake (Mw 7.3)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39176"/>
                  </a:ext>
                </a:extLst>
              </a:tr>
            </a:tbl>
          </a:graphicData>
        </a:graphic>
      </p:graphicFrame>
      <p:pic>
        <p:nvPicPr>
          <p:cNvPr id="5" name="Picture 4" descr="A map of mountains with red circle&#10;&#10;Description automatically generated">
            <a:extLst>
              <a:ext uri="{FF2B5EF4-FFF2-40B4-BE49-F238E27FC236}">
                <a16:creationId xmlns:a16="http://schemas.microsoft.com/office/drawing/2014/main" id="{C1080373-3E5B-0A65-39A0-D4691F0C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346" r="-1"/>
          <a:stretch/>
        </p:blipFill>
        <p:spPr>
          <a:xfrm>
            <a:off x="7995330" y="-2829"/>
            <a:ext cx="4196670" cy="68547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CCFF69-E66D-F415-A6EA-6BB3FA3A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836"/>
            <a:ext cx="7481455" cy="1325563"/>
          </a:xfrm>
        </p:spPr>
        <p:txBody>
          <a:bodyPr/>
          <a:lstStyle/>
          <a:p>
            <a:pPr algn="ctr"/>
            <a:r>
              <a:rPr lang="en-US" dirty="0"/>
              <a:t>4 Right Lateral Strike Slip Faults</a:t>
            </a:r>
          </a:p>
        </p:txBody>
      </p:sp>
    </p:spTree>
    <p:extLst>
      <p:ext uri="{BB962C8B-B14F-4D97-AF65-F5344CB8AC3E}">
        <p14:creationId xmlns:p14="http://schemas.microsoft.com/office/powerpoint/2010/main" val="106075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a mountain&#10;&#10;Description automatically generated">
            <a:extLst>
              <a:ext uri="{FF2B5EF4-FFF2-40B4-BE49-F238E27FC236}">
                <a16:creationId xmlns:a16="http://schemas.microsoft.com/office/drawing/2014/main" id="{1FD6806D-3293-7F13-91E0-9C372C0D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831" y="11041"/>
            <a:ext cx="5058169" cy="6834735"/>
          </a:xfrm>
          <a:prstGeom prst="rect">
            <a:avLst/>
          </a:prstGeom>
        </p:spPr>
      </p:pic>
      <p:pic>
        <p:nvPicPr>
          <p:cNvPr id="9" name="Picture 8" descr="A close-up of a map&#10;&#10;Description automatically generated">
            <a:extLst>
              <a:ext uri="{FF2B5EF4-FFF2-40B4-BE49-F238E27FC236}">
                <a16:creationId xmlns:a16="http://schemas.microsoft.com/office/drawing/2014/main" id="{9693B111-7388-3FF8-B5F9-9037C743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0676"/>
            <a:ext cx="5342817" cy="3027324"/>
          </a:xfrm>
          <a:prstGeom prst="rect">
            <a:avLst/>
          </a:prstGeom>
        </p:spPr>
      </p:pic>
      <p:pic>
        <p:nvPicPr>
          <p:cNvPr id="13" name="Picture 12" descr="A map of the valley&#10;&#10;Description automatically generated with medium confidence">
            <a:extLst>
              <a:ext uri="{FF2B5EF4-FFF2-40B4-BE49-F238E27FC236}">
                <a16:creationId xmlns:a16="http://schemas.microsoft.com/office/drawing/2014/main" id="{81126F93-94DF-9BCD-457A-AB732304E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83"/>
            <a:ext cx="5342817" cy="389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5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0DB7D-223D-BC9B-1844-CAA8398A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Left-Lateral Strike Slip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3E659-BC18-BD32-073B-924C2A11D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39215" cy="503237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Occur sporadically, mainly as subordinate faults between the main RLSSF’s in the range</a:t>
            </a:r>
          </a:p>
          <a:p>
            <a:r>
              <a:rPr lang="en-US" dirty="0"/>
              <a:t>Most notable LLSSF cuts through </a:t>
            </a:r>
            <a:r>
              <a:rPr lang="en-US" dirty="0" err="1"/>
              <a:t>Gabbs</a:t>
            </a:r>
            <a:r>
              <a:rPr lang="en-US" dirty="0"/>
              <a:t> Valley along the east flank of the Monte Cristo Range, striking N30-40E and showing regional drag</a:t>
            </a:r>
          </a:p>
          <a:p>
            <a:r>
              <a:rPr lang="en-US" dirty="0"/>
              <a:t>A large amount of left lateral displacement occurs on this fault, and it may have moved the Monte Cristo Range 16 km</a:t>
            </a:r>
          </a:p>
          <a:p>
            <a:r>
              <a:rPr lang="en-US" dirty="0"/>
              <a:t>Smaller LLSSF’s show 1 km of offset and branch from main LLF to Indian Head Fault</a:t>
            </a:r>
          </a:p>
          <a:p>
            <a:r>
              <a:rPr lang="en-US" dirty="0"/>
              <a:t>The Major LL, RL, and minor LL’s probably formed at the same time as part of a single system</a:t>
            </a:r>
          </a:p>
          <a:p>
            <a:endParaRPr lang="en-US" dirty="0"/>
          </a:p>
        </p:txBody>
      </p:sp>
      <p:pic>
        <p:nvPicPr>
          <p:cNvPr id="3076" name="Picture 4" descr="Monte Cristo Fault, Nevada | U.S. Geological Survey">
            <a:extLst>
              <a:ext uri="{FF2B5EF4-FFF2-40B4-BE49-F238E27FC236}">
                <a16:creationId xmlns:a16="http://schemas.microsoft.com/office/drawing/2014/main" id="{F1783734-291C-D798-68FA-23BB4C12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21711" y="1569579"/>
            <a:ext cx="5626624" cy="42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8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9BA1-52CD-5E9A-C610-3B815A43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Detachment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B089B-ED9F-EAC2-6494-66B93DD5B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Nearly flat</a:t>
            </a:r>
          </a:p>
          <a:p>
            <a:r>
              <a:rPr lang="en-US" dirty="0"/>
              <a:t>Synchronous with strike-slip and </a:t>
            </a:r>
            <a:r>
              <a:rPr lang="en-US" dirty="0" err="1"/>
              <a:t>listric</a:t>
            </a:r>
            <a:r>
              <a:rPr lang="en-US" dirty="0"/>
              <a:t> faulting</a:t>
            </a:r>
          </a:p>
          <a:p>
            <a:r>
              <a:rPr lang="en-US" dirty="0"/>
              <a:t>Angular discordance between Tertiary Tuff and Mesozoic Batholith- best evidence of decollements</a:t>
            </a:r>
          </a:p>
          <a:p>
            <a:r>
              <a:rPr lang="en-US" dirty="0"/>
              <a:t>Tuff has steep dip (60º) within 3-4 meters of Mesozoic Batholith</a:t>
            </a:r>
          </a:p>
          <a:p>
            <a:r>
              <a:rPr lang="en-US" dirty="0"/>
              <a:t>Small amount of displacement (&lt;1 km)</a:t>
            </a:r>
          </a:p>
          <a:p>
            <a:r>
              <a:rPr lang="en-US" dirty="0"/>
              <a:t>Best documented decollements are in Gillis Range</a:t>
            </a:r>
          </a:p>
        </p:txBody>
      </p:sp>
      <p:pic>
        <p:nvPicPr>
          <p:cNvPr id="5" name="Picture 4" descr="A close-up of a map&#10;&#10;Description automatically generated">
            <a:extLst>
              <a:ext uri="{FF2B5EF4-FFF2-40B4-BE49-F238E27FC236}">
                <a16:creationId xmlns:a16="http://schemas.microsoft.com/office/drawing/2014/main" id="{E4B5A1CB-FFA3-CF1B-41AA-1BCBBC659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324" y="0"/>
            <a:ext cx="5226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5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908B3-5A52-1A7B-12D6-55799EC8D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DCC41-AB5B-A900-DC92-9642826E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Listric</a:t>
            </a:r>
            <a:r>
              <a:rPr lang="en-US" dirty="0"/>
              <a:t>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2CF6-2E30-D831-08F9-FD544C10C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</p:spPr>
        <p:txBody>
          <a:bodyPr>
            <a:normAutofit fontScale="92500"/>
          </a:bodyPr>
          <a:lstStyle/>
          <a:p>
            <a:r>
              <a:rPr lang="en-US" dirty="0"/>
              <a:t>Repetitious &amp; conspicuous</a:t>
            </a:r>
          </a:p>
          <a:p>
            <a:r>
              <a:rPr lang="en-US" dirty="0"/>
              <a:t>Westwardly dipped 40-60º, strike parallel to SSF’s</a:t>
            </a:r>
          </a:p>
          <a:p>
            <a:r>
              <a:rPr lang="en-US" dirty="0"/>
              <a:t>Either merge with or intersect decollement at low angle</a:t>
            </a:r>
          </a:p>
          <a:p>
            <a:r>
              <a:rPr lang="en-US" dirty="0"/>
              <a:t>Fault superficially resemble bedding</a:t>
            </a:r>
          </a:p>
          <a:p>
            <a:r>
              <a:rPr lang="en-US" dirty="0"/>
              <a:t>22-24 MA Tuff is mainly affected by LF’s, younger lava (&lt;22-15 MA) dips less steeply than older lava and was presumably less affected</a:t>
            </a:r>
          </a:p>
          <a:p>
            <a:r>
              <a:rPr lang="en-US" dirty="0"/>
              <a:t>Best exposure between BSF &amp; PSF</a:t>
            </a:r>
          </a:p>
        </p:txBody>
      </p:sp>
      <p:pic>
        <p:nvPicPr>
          <p:cNvPr id="5" name="Picture 4" descr="A close-up of a map&#10;&#10;Description automatically generated">
            <a:extLst>
              <a:ext uri="{FF2B5EF4-FFF2-40B4-BE49-F238E27FC236}">
                <a16:creationId xmlns:a16="http://schemas.microsoft.com/office/drawing/2014/main" id="{65BB20C9-448B-8791-4918-6F326C4B6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324" y="0"/>
            <a:ext cx="5226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9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98FB2-937F-EC27-F1F2-86DC81F6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ADBF7-4DEB-EB53-03A2-0E3D5956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High-Angle Normal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3342B-0590-758A-F57E-3049512F4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43965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Trend NW but show variation in strike, steeply dipped (75-80º) to the east</a:t>
            </a:r>
          </a:p>
          <a:p>
            <a:r>
              <a:rPr lang="en-US" dirty="0"/>
              <a:t>Weakly mineralized in some places, as opposed to LF’s that show no mineralization</a:t>
            </a:r>
          </a:p>
          <a:p>
            <a:r>
              <a:rPr lang="en-US" dirty="0"/>
              <a:t>LF’s either abut the NF’s at high angle, or NF’s cut the LF’s (I hypothesize the latter)</a:t>
            </a:r>
          </a:p>
          <a:p>
            <a:r>
              <a:rPr lang="en-US" dirty="0"/>
              <a:t>Abundant east of Benton Spring Fault</a:t>
            </a:r>
          </a:p>
        </p:txBody>
      </p:sp>
      <p:pic>
        <p:nvPicPr>
          <p:cNvPr id="4098" name="Picture 2" descr="Gabbs Valley Range from U.S. 95, Near Luning, Nevada | Flickr">
            <a:extLst>
              <a:ext uri="{FF2B5EF4-FFF2-40B4-BE49-F238E27FC236}">
                <a16:creationId xmlns:a16="http://schemas.microsoft.com/office/drawing/2014/main" id="{E2B1D668-798B-9D67-B2C3-3E7F13E82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65" y="1825624"/>
            <a:ext cx="6709835" cy="503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23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753</Words>
  <Application>Microsoft Macintosh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The Gabbs Valley Range- A Well Exposed Segment of the Walker Lane in West-Central Nevada</vt:lpstr>
      <vt:lpstr>Introduction</vt:lpstr>
      <vt:lpstr>The Rocks…</vt:lpstr>
      <vt:lpstr>4 Right Lateral Strike Slip Faults</vt:lpstr>
      <vt:lpstr>PowerPoint Presentation</vt:lpstr>
      <vt:lpstr>Left-Lateral Strike Slip Faults</vt:lpstr>
      <vt:lpstr>Detachment Faults</vt:lpstr>
      <vt:lpstr>Listric Faults</vt:lpstr>
      <vt:lpstr>High-Angle Normal Faults</vt:lpstr>
      <vt:lpstr>So… how F’d up is the Gabbs Valley Range? (and by F’d up I mean Faulted Up, of course…)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Solomon J Feinstein</dc:creator>
  <cp:lastModifiedBy>Solomon J Feinstein</cp:lastModifiedBy>
  <cp:revision>4</cp:revision>
  <dcterms:created xsi:type="dcterms:W3CDTF">2024-09-23T00:46:11Z</dcterms:created>
  <dcterms:modified xsi:type="dcterms:W3CDTF">2024-09-23T02:20:25Z</dcterms:modified>
</cp:coreProperties>
</file>